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5" r:id="rId3"/>
    <p:sldId id="257" r:id="rId4"/>
    <p:sldId id="267" r:id="rId5"/>
    <p:sldId id="268" r:id="rId6"/>
    <p:sldId id="269" r:id="rId7"/>
    <p:sldId id="280" r:id="rId8"/>
    <p:sldId id="277" r:id="rId9"/>
    <p:sldId id="281" r:id="rId10"/>
    <p:sldId id="276" r:id="rId11"/>
    <p:sldId id="279" r:id="rId12"/>
    <p:sldId id="278" r:id="rId13"/>
    <p:sldId id="266" r:id="rId14"/>
    <p:sldId id="271" r:id="rId15"/>
    <p:sldId id="272" r:id="rId16"/>
    <p:sldId id="282" r:id="rId17"/>
    <p:sldId id="285" r:id="rId18"/>
    <p:sldId id="283" r:id="rId19"/>
    <p:sldId id="284" r:id="rId20"/>
    <p:sldId id="286" r:id="rId21"/>
    <p:sldId id="287" r:id="rId22"/>
    <p:sldId id="26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277" autoAdjust="0"/>
  </p:normalViewPr>
  <p:slideViewPr>
    <p:cSldViewPr snapToGrid="0" snapToObjects="1">
      <p:cViewPr varScale="1">
        <p:scale>
          <a:sx n="26" d="100"/>
          <a:sy n="26" d="100"/>
        </p:scale>
        <p:origin x="38"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pmjs.com/package/generator-node-express-mong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image, we have a back-end server running Node.js. Using Express, we create an app.js module that handles all the routing and logic required for our web server. One of the things that the app must be able to do for data-driven apps, is to communicate with the database. We can write the code (e.g. db.js in the image above) for communicating with the database in two possible ways: </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MongoDB’s Node.js driver to interact with MongoDB directly or</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Mongoose. Mongoose is a library that sits on top of MongoDB’s Node.js driver and abstracts some of the boilerplate code for you. </a:t>
            </a:r>
          </a:p>
          <a:p>
            <a:endParaRPr lang="en-US" dirty="0"/>
          </a:p>
        </p:txBody>
      </p:sp>
    </p:spTree>
    <p:extLst>
      <p:ext uri="{BB962C8B-B14F-4D97-AF65-F5344CB8AC3E}">
        <p14:creationId xmlns:p14="http://schemas.microsoft.com/office/powerpoint/2010/main" val="15383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45720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To be able to connect to the database using Mongoose, we first require Mongoose. The instruction </a:t>
            </a:r>
            <a:r>
              <a:rPr lang="en-US" dirty="0" err="1">
                <a:solidFill>
                  <a:schemeClr val="dk1"/>
                </a:solidFill>
                <a:latin typeface="Montserrat Light"/>
                <a:ea typeface="Montserrat Light"/>
                <a:cs typeface="Montserrat Light"/>
                <a:sym typeface="Montserrat Light"/>
              </a:rPr>
              <a:t>mongoose.connect</a:t>
            </a:r>
            <a:r>
              <a:rPr lang="en-US" dirty="0">
                <a:solidFill>
                  <a:schemeClr val="dk1"/>
                </a:solidFill>
                <a:latin typeface="Montserrat Light"/>
                <a:ea typeface="Montserrat Light"/>
                <a:cs typeface="Montserrat Light"/>
                <a:sym typeface="Montserrat Light"/>
              </a:rPr>
              <a:t>() is then used to connect to the database. The argument passed into the connect() method is the connection string for your database. Remember that you can get this connection string from Atlas, as you have done previously. </a:t>
            </a:r>
          </a:p>
        </p:txBody>
      </p:sp>
    </p:spTree>
    <p:extLst>
      <p:ext uri="{BB962C8B-B14F-4D97-AF65-F5344CB8AC3E}">
        <p14:creationId xmlns:p14="http://schemas.microsoft.com/office/powerpoint/2010/main" val="154479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Notice that, we have routes, models, controllers and views directories.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You have already learnt how we use </a:t>
            </a:r>
            <a:r>
              <a:rPr lang="en-US" i="1" dirty="0">
                <a:solidFill>
                  <a:schemeClr val="dk1"/>
                </a:solidFill>
                <a:latin typeface="Montserrat Light"/>
                <a:ea typeface="Montserrat Light"/>
                <a:cs typeface="Montserrat Light"/>
                <a:sym typeface="Montserrat Light"/>
              </a:rPr>
              <a:t>models</a:t>
            </a:r>
            <a:r>
              <a:rPr lang="en-US" dirty="0">
                <a:solidFill>
                  <a:schemeClr val="dk1"/>
                </a:solidFill>
                <a:latin typeface="Montserrat Light"/>
                <a:ea typeface="Montserrat Light"/>
                <a:cs typeface="Montserrat Light"/>
                <a:sym typeface="Montserrat Light"/>
              </a:rPr>
              <a:t> in Mongoose. </a:t>
            </a:r>
            <a:r>
              <a:rPr lang="en-US" i="1" dirty="0">
                <a:solidFill>
                  <a:schemeClr val="dk1"/>
                </a:solidFill>
                <a:latin typeface="Montserrat Light"/>
                <a:ea typeface="Montserrat Light"/>
                <a:cs typeface="Montserrat Light"/>
                <a:sym typeface="Montserrat Light"/>
              </a:rPr>
              <a:t>Controllers</a:t>
            </a:r>
            <a:r>
              <a:rPr lang="en-US" dirty="0">
                <a:solidFill>
                  <a:schemeClr val="dk1"/>
                </a:solidFill>
                <a:latin typeface="Montserrat Light"/>
                <a:ea typeface="Montserrat Light"/>
                <a:cs typeface="Montserrat Light"/>
                <a:sym typeface="Montserrat Light"/>
              </a:rPr>
              <a:t> are the JavaScript files that contain all the methods and functions which will handle your data. This includes not only the methods for creating, reading, updating and deleting items but also any additional business logic. There should be at least one model file and one controller file for each type of data in your database.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If you don’t want to create all your own boilerplate code and directory structure for each project, there are several generators that you can use. For example,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Node Express Mongo Stack generator</a:t>
            </a:r>
            <a:r>
              <a:rPr lang="en-US" dirty="0">
                <a:solidFill>
                  <a:schemeClr val="dk1"/>
                </a:solidFill>
                <a:latin typeface="Montserrat Light"/>
                <a:ea typeface="Montserrat Light"/>
                <a:cs typeface="Montserrat Light"/>
                <a:sym typeface="Montserrat Light"/>
              </a:rPr>
              <a:t>. However, it takes a while to understand the boilerplate code and project structure. Ultimately you are the one who will have to decide when to use a generator and which generator to use. </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00998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258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64995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endParaRPr lang="en-US" dirty="0"/>
          </a:p>
        </p:txBody>
      </p:sp>
    </p:spTree>
    <p:extLst>
      <p:ext uri="{BB962C8B-B14F-4D97-AF65-F5344CB8AC3E}">
        <p14:creationId xmlns:p14="http://schemas.microsoft.com/office/powerpoint/2010/main" val="64048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13464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25630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l" rtl="0">
              <a:lnSpc>
                <a:spcPct val="135714"/>
              </a:lnSpc>
              <a:spcBef>
                <a:spcPts val="0"/>
              </a:spcBef>
              <a:spcAft>
                <a:spcPts val="0"/>
              </a:spcAft>
              <a:buClr>
                <a:schemeClr val="dk1"/>
              </a:buClr>
              <a:buSzPts val="1100"/>
              <a:buFont typeface="Arial"/>
              <a:buNone/>
            </a:pPr>
            <a:r>
              <a:rPr lang="en-GB" sz="2400" dirty="0" err="1">
                <a:solidFill>
                  <a:srgbClr val="A6ACCD"/>
                </a:solidFill>
                <a:highlight>
                  <a:srgbClr val="292D3E"/>
                </a:highlight>
                <a:latin typeface="Courier New"/>
                <a:ea typeface="Courier New"/>
                <a:cs typeface="Courier New"/>
                <a:sym typeface="Courier New"/>
              </a:rPr>
              <a:t>app</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patch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t>
            </a:r>
            <a:r>
              <a:rPr lang="en-GB" sz="2400" dirty="0" err="1">
                <a:solidFill>
                  <a:srgbClr val="C3E88D"/>
                </a:solidFill>
                <a:highlight>
                  <a:srgbClr val="292D3E"/>
                </a:highlight>
                <a:latin typeface="Courier New"/>
                <a:ea typeface="Courier New"/>
                <a:cs typeface="Courier New"/>
                <a:sym typeface="Courier New"/>
              </a:rPr>
              <a:t>todos</a:t>
            </a:r>
            <a:r>
              <a:rPr lang="en-GB" sz="2400" dirty="0">
                <a:solidFill>
                  <a:srgbClr val="C3E88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async</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allowedUpdates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description</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title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author</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F07178"/>
                </a:solidFill>
                <a:highlight>
                  <a:srgbClr val="292D3E"/>
                </a:highlight>
                <a:latin typeface="Courier New"/>
                <a:ea typeface="Courier New"/>
                <a:cs typeface="Courier New"/>
                <a:sym typeface="Courier New"/>
              </a:rPr>
              <a:t>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Object</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keys</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every</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allowedUpdates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includes</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erro</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Invalid updates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anything not expected from the </a:t>
            </a:r>
            <a:r>
              <a:rPr lang="en-GB" sz="2400" i="1" dirty="0" err="1">
                <a:solidFill>
                  <a:srgbClr val="676E95"/>
                </a:solidFill>
                <a:highlight>
                  <a:srgbClr val="292D3E"/>
                </a:highlight>
                <a:latin typeface="Courier New"/>
                <a:ea typeface="Courier New"/>
                <a:cs typeface="Courier New"/>
                <a:sym typeface="Courier New"/>
              </a:rPr>
              <a:t>todos</a:t>
            </a:r>
            <a:endParaRPr lang="en-GB" sz="2400" i="1" dirty="0">
              <a:solidFill>
                <a:srgbClr val="676E95"/>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try</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findOne</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_id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req</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params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find id passed into the function</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forEach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[update]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update the values and keys dynamically</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save</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200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catch</a:t>
            </a:r>
            <a:r>
              <a:rPr lang="en-GB" sz="2400" dirty="0">
                <a:solidFill>
                  <a:srgbClr val="A6ACCD"/>
                </a:solidFill>
                <a:highlight>
                  <a:srgbClr val="292D3E"/>
                </a:highlight>
                <a:latin typeface="Courier New"/>
                <a:ea typeface="Courier New"/>
                <a:cs typeface="Courier New"/>
                <a:sym typeface="Courier New"/>
              </a:rPr>
              <a:t>(e)</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console</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error</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just" rtl="0">
              <a:lnSpc>
                <a:spcPct val="125000"/>
              </a:lnSpc>
              <a:spcBef>
                <a:spcPts val="0"/>
              </a:spcBef>
              <a:spcAft>
                <a:spcPts val="0"/>
              </a:spcAft>
              <a:buClr>
                <a:schemeClr val="dk1"/>
              </a:buClr>
              <a:buSzPts val="1100"/>
              <a:buFont typeface="Arial"/>
              <a:buNone/>
            </a:pPr>
            <a:endParaRPr lang="en-GB"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51066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All documents that meet the specified condition will be removed from the collection. In the example below, all documents with empty strings values for blog titles will be removed. </a:t>
            </a:r>
          </a:p>
        </p:txBody>
      </p:sp>
    </p:spTree>
    <p:extLst>
      <p:ext uri="{BB962C8B-B14F-4D97-AF65-F5344CB8AC3E}">
        <p14:creationId xmlns:p14="http://schemas.microsoft.com/office/powerpoint/2010/main" val="3400923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youtube.com/watch?v=DdvhZj7SsEM" TargetMode="External"/><Relationship Id="rId7" Type="http://schemas.openxmlformats.org/officeDocument/2006/relationships/image" Target="../media/image28.png"/><Relationship Id="rId2" Type="http://schemas.openxmlformats.org/officeDocument/2006/relationships/hyperlink" Target="https://www.youtube.com/watch?v=leNCfU5SYR8" TargetMode="External"/><Relationship Id="rId1" Type="http://schemas.openxmlformats.org/officeDocument/2006/relationships/slideLayout" Target="../slideLayouts/slideLayout8.xml"/><Relationship Id="rId6" Type="http://schemas.openxmlformats.org/officeDocument/2006/relationships/hyperlink" Target="https://javascript.plainenglish.io/node-js-models-and-database-3836f0c7f2da" TargetMode="External"/><Relationship Id="rId5" Type="http://schemas.openxmlformats.org/officeDocument/2006/relationships/hyperlink" Target="https://www.youtube.com/watch?v=9JZJsChpwKs" TargetMode="External"/><Relationship Id="rId4" Type="http://schemas.openxmlformats.org/officeDocument/2006/relationships/hyperlink" Target="https://www.youtube.com/watch?v=3GHZd0zv170"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Database Interaction II</a:t>
            </a:r>
            <a:br>
              <a:rPr lang="en-US" dirty="0"/>
            </a:b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28752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E7DE2266-6370-49BA-8365-EA9C9CE79077}"/>
              </a:ext>
            </a:extLst>
          </p:cNvPr>
          <p:cNvSpPr>
            <a:spLocks noGrp="1"/>
          </p:cNvSpPr>
          <p:nvPr>
            <p:ph type="pic" sz="half" idx="22"/>
          </p:nvPr>
        </p:nvSpPr>
        <p:spPr/>
      </p:sp>
      <p:pic>
        <p:nvPicPr>
          <p:cNvPr id="5" name="صورة 4">
            <a:extLst>
              <a:ext uri="{FF2B5EF4-FFF2-40B4-BE49-F238E27FC236}">
                <a16:creationId xmlns:a16="http://schemas.microsoft.com/office/drawing/2014/main" id="{18DF3A1E-EAF5-4AE0-A40A-0870909A25B3}"/>
              </a:ext>
            </a:extLst>
          </p:cNvPr>
          <p:cNvPicPr>
            <a:picLocks noChangeAspect="1"/>
          </p:cNvPicPr>
          <p:nvPr/>
        </p:nvPicPr>
        <p:blipFill rotWithShape="1">
          <a:blip r:embed="rId2"/>
          <a:srcRect l="38333" t="28062" r="28167" b="35778"/>
          <a:stretch/>
        </p:blipFill>
        <p:spPr>
          <a:xfrm>
            <a:off x="477835" y="4248504"/>
            <a:ext cx="11549152" cy="7012338"/>
          </a:xfrm>
          <a:prstGeom prst="rect">
            <a:avLst/>
          </a:prstGeom>
        </p:spPr>
      </p:pic>
      <p:pic>
        <p:nvPicPr>
          <p:cNvPr id="7" name="صورة 6">
            <a:extLst>
              <a:ext uri="{FF2B5EF4-FFF2-40B4-BE49-F238E27FC236}">
                <a16:creationId xmlns:a16="http://schemas.microsoft.com/office/drawing/2014/main" id="{111C6DBD-C37C-401C-A928-CF708AE94667}"/>
              </a:ext>
            </a:extLst>
          </p:cNvPr>
          <p:cNvPicPr>
            <a:picLocks noChangeAspect="1"/>
          </p:cNvPicPr>
          <p:nvPr/>
        </p:nvPicPr>
        <p:blipFill rotWithShape="1">
          <a:blip r:embed="rId3"/>
          <a:srcRect l="38999" t="28062" r="23667" b="31630"/>
          <a:stretch/>
        </p:blipFill>
        <p:spPr>
          <a:xfrm>
            <a:off x="12410173" y="4263744"/>
            <a:ext cx="11495992" cy="6981858"/>
          </a:xfrm>
          <a:prstGeom prst="rect">
            <a:avLst/>
          </a:prstGeom>
        </p:spPr>
      </p:pic>
    </p:spTree>
    <p:extLst>
      <p:ext uri="{BB962C8B-B14F-4D97-AF65-F5344CB8AC3E}">
        <p14:creationId xmlns:p14="http://schemas.microsoft.com/office/powerpoint/2010/main" val="33705692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0276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682E6925-1848-4611-A8F3-A46AB6A46456}"/>
              </a:ext>
            </a:extLst>
          </p:cNvPr>
          <p:cNvSpPr>
            <a:spLocks noGrp="1"/>
          </p:cNvSpPr>
          <p:nvPr>
            <p:ph type="pic" sz="half" idx="22"/>
          </p:nvPr>
        </p:nvSpPr>
        <p:spPr/>
      </p:sp>
      <p:pic>
        <p:nvPicPr>
          <p:cNvPr id="5" name="صورة 4">
            <a:extLst>
              <a:ext uri="{FF2B5EF4-FFF2-40B4-BE49-F238E27FC236}">
                <a16:creationId xmlns:a16="http://schemas.microsoft.com/office/drawing/2014/main" id="{4560B370-FE4B-465D-87AB-ECD342BBBCDC}"/>
              </a:ext>
            </a:extLst>
          </p:cNvPr>
          <p:cNvPicPr>
            <a:picLocks noChangeAspect="1"/>
          </p:cNvPicPr>
          <p:nvPr/>
        </p:nvPicPr>
        <p:blipFill rotWithShape="1">
          <a:blip r:embed="rId2"/>
          <a:srcRect l="38500" t="28062" r="30333" b="40519"/>
          <a:stretch/>
        </p:blipFill>
        <p:spPr>
          <a:xfrm>
            <a:off x="12478492" y="4087410"/>
            <a:ext cx="10983750" cy="6798317"/>
          </a:xfrm>
          <a:prstGeom prst="rect">
            <a:avLst/>
          </a:prstGeom>
        </p:spPr>
      </p:pic>
      <p:pic>
        <p:nvPicPr>
          <p:cNvPr id="7" name="صورة 6">
            <a:extLst>
              <a:ext uri="{FF2B5EF4-FFF2-40B4-BE49-F238E27FC236}">
                <a16:creationId xmlns:a16="http://schemas.microsoft.com/office/drawing/2014/main" id="{8B8B8FF7-B76B-4807-9A1E-8D4745B20520}"/>
              </a:ext>
            </a:extLst>
          </p:cNvPr>
          <p:cNvPicPr>
            <a:picLocks noChangeAspect="1"/>
          </p:cNvPicPr>
          <p:nvPr/>
        </p:nvPicPr>
        <p:blipFill rotWithShape="1">
          <a:blip r:embed="rId3"/>
          <a:srcRect l="38349" t="27457" r="25308" b="28032"/>
          <a:stretch/>
        </p:blipFill>
        <p:spPr>
          <a:xfrm>
            <a:off x="921758" y="4087409"/>
            <a:ext cx="10913372" cy="6798318"/>
          </a:xfrm>
          <a:prstGeom prst="rect">
            <a:avLst/>
          </a:prstGeom>
        </p:spPr>
      </p:pic>
    </p:spTree>
    <p:extLst>
      <p:ext uri="{BB962C8B-B14F-4D97-AF65-F5344CB8AC3E}">
        <p14:creationId xmlns:p14="http://schemas.microsoft.com/office/powerpoint/2010/main" val="377359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36294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D50DB858-C714-478B-9136-20EEFAC3D15D}"/>
              </a:ext>
            </a:extLst>
          </p:cNvPr>
          <p:cNvSpPr>
            <a:spLocks noGrp="1"/>
          </p:cNvSpPr>
          <p:nvPr>
            <p:ph type="pic" sz="half" idx="22"/>
          </p:nvPr>
        </p:nvSpPr>
        <p:spPr/>
      </p:sp>
      <p:pic>
        <p:nvPicPr>
          <p:cNvPr id="5" name="صورة 4">
            <a:extLst>
              <a:ext uri="{FF2B5EF4-FFF2-40B4-BE49-F238E27FC236}">
                <a16:creationId xmlns:a16="http://schemas.microsoft.com/office/drawing/2014/main" id="{2FCE7088-FE6C-42FE-89F4-58E69669F442}"/>
              </a:ext>
            </a:extLst>
          </p:cNvPr>
          <p:cNvPicPr>
            <a:picLocks noChangeAspect="1"/>
          </p:cNvPicPr>
          <p:nvPr/>
        </p:nvPicPr>
        <p:blipFill rotWithShape="1">
          <a:blip r:embed="rId2"/>
          <a:srcRect l="37667" t="28062" r="16667" b="27185"/>
          <a:stretch/>
        </p:blipFill>
        <p:spPr>
          <a:xfrm>
            <a:off x="4376420" y="2514600"/>
            <a:ext cx="17081500" cy="9416137"/>
          </a:xfrm>
          <a:prstGeom prst="rect">
            <a:avLst/>
          </a:prstGeom>
        </p:spPr>
      </p:pic>
    </p:spTree>
    <p:extLst>
      <p:ext uri="{BB962C8B-B14F-4D97-AF65-F5344CB8AC3E}">
        <p14:creationId xmlns:p14="http://schemas.microsoft.com/office/powerpoint/2010/main" val="1947132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1: Install Mongoose  </a:t>
            </a:r>
            <a:r>
              <a:rPr lang="en-US" dirty="0" err="1"/>
              <a:t>npm</a:t>
            </a:r>
            <a:r>
              <a:rPr lang="en-US" dirty="0"/>
              <a:t> install mongoose</a:t>
            </a:r>
          </a:p>
          <a:p>
            <a:pPr algn="l" rtl="0">
              <a:defRPr/>
            </a:pPr>
            <a:r>
              <a:rPr lang="en-US" dirty="0"/>
              <a:t>Step 2: Create a Models Folder </a:t>
            </a:r>
          </a:p>
          <a:p>
            <a:pPr algn="l" rtl="0">
              <a:defRPr/>
            </a:pPr>
            <a:r>
              <a:rPr lang="en-US" dirty="0"/>
              <a:t>Step 3: Create a schema</a:t>
            </a:r>
          </a:p>
          <a:p>
            <a:pPr algn="l" rtl="0">
              <a:defRPr/>
            </a:pPr>
            <a:endParaRPr dirty="0"/>
          </a:p>
        </p:txBody>
      </p:sp>
      <p:sp>
        <p:nvSpPr>
          <p:cNvPr id="203" name="Slide Title"/>
          <p:cNvSpPr txBox="1">
            <a:spLocks noGrp="1"/>
          </p:cNvSpPr>
          <p:nvPr>
            <p:ph type="title"/>
          </p:nvPr>
        </p:nvSpPr>
        <p:spPr>
          <a:xfrm>
            <a:off x="1206499" y="1079500"/>
            <a:ext cx="14603771" cy="1435100"/>
          </a:xfrm>
          <a:prstGeom prst="rect">
            <a:avLst/>
          </a:prstGeom>
        </p:spPr>
        <p:txBody>
          <a:bodyPr>
            <a:normAutofit fontScale="90000"/>
          </a:bodyPr>
          <a:lstStyle/>
          <a:p>
            <a:pPr algn="l" rtl="0">
              <a:defRPr/>
            </a:pPr>
            <a:r>
              <a:rPr lang="en-US" dirty="0"/>
              <a:t>Create Code Using Mongoose</a:t>
            </a:r>
          </a:p>
        </p:txBody>
      </p:sp>
      <p:graphicFrame>
        <p:nvGraphicFramePr>
          <p:cNvPr id="10" name="Google Shape;180;p23">
            <a:extLst>
              <a:ext uri="{FF2B5EF4-FFF2-40B4-BE49-F238E27FC236}">
                <a16:creationId xmlns:a16="http://schemas.microsoft.com/office/drawing/2014/main" id="{AB6A3BC9-25CC-4C2C-A4C4-A65DB62DDD9E}"/>
              </a:ext>
            </a:extLst>
          </p:cNvPr>
          <p:cNvGraphicFramePr/>
          <p:nvPr>
            <p:extLst>
              <p:ext uri="{D42A27DB-BD31-4B8C-83A1-F6EECF244321}">
                <p14:modId xmlns:p14="http://schemas.microsoft.com/office/powerpoint/2010/main" val="3606284140"/>
              </p:ext>
            </p:extLst>
          </p:nvPr>
        </p:nvGraphicFramePr>
        <p:xfrm>
          <a:off x="7665720" y="6233160"/>
          <a:ext cx="7604760" cy="5654040"/>
        </p:xfrm>
        <a:graphic>
          <a:graphicData uri="http://schemas.openxmlformats.org/drawingml/2006/table">
            <a:tbl>
              <a:tblPr>
                <a:noFill/>
              </a:tblPr>
              <a:tblGrid>
                <a:gridCol w="7604760">
                  <a:extLst>
                    <a:ext uri="{9D8B030D-6E8A-4147-A177-3AD203B41FA5}">
                      <a16:colId xmlns:a16="http://schemas.microsoft.com/office/drawing/2014/main" val="20000"/>
                    </a:ext>
                  </a:extLst>
                </a:gridCol>
              </a:tblGrid>
              <a:tr h="5654040">
                <a:tc>
                  <a:txBody>
                    <a:bodyPr/>
                    <a:lstStyle/>
                    <a:p>
                      <a:pPr marL="0" lvl="0" indent="0" algn="just" rtl="0">
                        <a:spcBef>
                          <a:spcPts val="500"/>
                        </a:spcBef>
                        <a:spcAft>
                          <a:spcPts val="0"/>
                        </a:spcAft>
                        <a:buNone/>
                      </a:pPr>
                      <a:r>
                        <a:rPr lang="en-GB" sz="2800" dirty="0" err="1">
                          <a:latin typeface="Montserrat Light"/>
                          <a:ea typeface="Montserrat Light"/>
                          <a:cs typeface="Montserrat Light"/>
                          <a:sym typeface="Montserrat Light"/>
                        </a:rPr>
                        <a:t>const</a:t>
                      </a:r>
                      <a:r>
                        <a:rPr lang="en-GB" sz="2800" dirty="0">
                          <a:latin typeface="Montserrat Light"/>
                          <a:ea typeface="Montserrat Light"/>
                          <a:cs typeface="Montserrat Light"/>
                          <a:sym typeface="Montserrat Light"/>
                        </a:rPr>
                        <a:t> mongoose = require('mongoose');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 = </a:t>
                      </a:r>
                      <a:r>
                        <a:rPr lang="en-GB" sz="2800" dirty="0" err="1">
                          <a:latin typeface="Montserrat Light"/>
                          <a:ea typeface="Montserrat Light"/>
                          <a:cs typeface="Montserrat Light"/>
                          <a:sym typeface="Montserrat Light"/>
                        </a:rPr>
                        <a:t>mongoose.Schema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description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title:{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50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99861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How to create a model using model() method:</a:t>
            </a:r>
          </a:p>
          <a:p>
            <a:pPr lvl="1" algn="l" rtl="0">
              <a:buFont typeface="Courier New" panose="02070309020205020404" pitchFamily="49" charset="0"/>
              <a:buChar char="o"/>
              <a:defRPr/>
            </a:pPr>
            <a:r>
              <a:rPr lang="en-US" dirty="0"/>
              <a:t>Two arguments passed:</a:t>
            </a:r>
          </a:p>
          <a:p>
            <a:pPr marL="1733550" lvl="2" indent="-514350" algn="l" rtl="0">
              <a:buFont typeface="+mj-lt"/>
              <a:buAutoNum type="arabicPeriod"/>
              <a:defRPr/>
            </a:pPr>
            <a:r>
              <a:rPr lang="en-US" dirty="0"/>
              <a:t>Name of the model</a:t>
            </a:r>
          </a:p>
          <a:p>
            <a:pPr marL="1733550" lvl="2" indent="-514350" algn="l" rtl="0">
              <a:buFont typeface="+mj-lt"/>
              <a:buAutoNum type="arabicPeriod"/>
              <a:defRPr/>
            </a:pPr>
            <a:r>
              <a:rPr lang="en-US" dirty="0"/>
              <a:t>Schema object you created</a:t>
            </a:r>
          </a:p>
          <a:p>
            <a:pPr algn="l" rtl="0">
              <a:defRPr/>
            </a:pPr>
            <a:endParaRPr lang="en-US" dirty="0"/>
          </a:p>
          <a:p>
            <a:pPr algn="l" rtl="0">
              <a:defRPr/>
            </a:pPr>
            <a:endParaRPr lang="en-US" dirty="0"/>
          </a:p>
          <a:p>
            <a:pPr algn="l" rtl="0">
              <a:defRPr/>
            </a:pPr>
            <a:endParaRPr lang="en-US" dirty="0"/>
          </a:p>
          <a:p>
            <a:pPr algn="l" rtl="0">
              <a:defRPr/>
            </a:pPr>
            <a:r>
              <a:rPr lang="en-US" dirty="0"/>
              <a:t>Since you are inside the models folder, you will need to export this module/Schema so you can use it elsewhere</a:t>
            </a:r>
          </a:p>
          <a:p>
            <a:pPr algn="l" rtl="0">
              <a:defRPr/>
            </a:pPr>
            <a:endParaRPr lang="en-US" dirty="0"/>
          </a:p>
        </p:txBody>
      </p:sp>
      <p:sp>
        <p:nvSpPr>
          <p:cNvPr id="203" name="Slide Title"/>
          <p:cNvSpPr txBox="1">
            <a:spLocks noGrp="1"/>
          </p:cNvSpPr>
          <p:nvPr>
            <p:ph type="title"/>
          </p:nvPr>
        </p:nvSpPr>
        <p:spPr>
          <a:xfrm>
            <a:off x="1206500" y="1079500"/>
            <a:ext cx="13606780" cy="1435100"/>
          </a:xfrm>
          <a:prstGeom prst="rect">
            <a:avLst/>
          </a:prstGeom>
        </p:spPr>
        <p:txBody>
          <a:bodyPr>
            <a:normAutofit fontScale="90000"/>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D9E890F4-A58E-4D75-9574-6F6381C60E56}"/>
              </a:ext>
            </a:extLst>
          </p:cNvPr>
          <p:cNvSpPr>
            <a:spLocks noGrp="1"/>
          </p:cNvSpPr>
          <p:nvPr>
            <p:ph type="pic" sz="half" idx="22"/>
          </p:nvPr>
        </p:nvSpPr>
        <p:spPr/>
      </p:sp>
      <p:graphicFrame>
        <p:nvGraphicFramePr>
          <p:cNvPr id="8" name="Google Shape;189;p24">
            <a:extLst>
              <a:ext uri="{FF2B5EF4-FFF2-40B4-BE49-F238E27FC236}">
                <a16:creationId xmlns:a16="http://schemas.microsoft.com/office/drawing/2014/main" id="{BBB9725A-6AEC-4C15-9378-0CCBB4029B92}"/>
              </a:ext>
            </a:extLst>
          </p:cNvPr>
          <p:cNvGraphicFramePr/>
          <p:nvPr>
            <p:extLst>
              <p:ext uri="{D42A27DB-BD31-4B8C-83A1-F6EECF244321}">
                <p14:modId xmlns:p14="http://schemas.microsoft.com/office/powerpoint/2010/main" val="4093433210"/>
              </p:ext>
            </p:extLst>
          </p:nvPr>
        </p:nvGraphicFramePr>
        <p:xfrm>
          <a:off x="1599124" y="8387941"/>
          <a:ext cx="9386376" cy="986412"/>
        </p:xfrm>
        <a:graphic>
          <a:graphicData uri="http://schemas.openxmlformats.org/drawingml/2006/table">
            <a:tbl>
              <a:tblPr>
                <a:noFill/>
              </a:tblPr>
              <a:tblGrid>
                <a:gridCol w="9386376">
                  <a:extLst>
                    <a:ext uri="{9D8B030D-6E8A-4147-A177-3AD203B41FA5}">
                      <a16:colId xmlns:a16="http://schemas.microsoft.com/office/drawing/2014/main" val="20000"/>
                    </a:ext>
                  </a:extLst>
                </a:gridCol>
              </a:tblGrid>
              <a:tr h="986412">
                <a:tc>
                  <a:txBody>
                    <a:bodyPr/>
                    <a:lstStyle/>
                    <a:p>
                      <a:pPr marL="0" lvl="0" indent="0" algn="just" rtl="0">
                        <a:spcBef>
                          <a:spcPts val="500"/>
                        </a:spcBef>
                        <a:spcAft>
                          <a:spcPts val="50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mongoose.model</a:t>
                      </a:r>
                      <a:r>
                        <a:rPr lang="en-GB" sz="2800" dirty="0">
                          <a:latin typeface="Montserrat Light"/>
                          <a:ea typeface="Montserrat Light"/>
                          <a:cs typeface="Montserrat Light"/>
                          <a:sym typeface="Montserrat Light"/>
                        </a:rPr>
                        <a:t>(‘</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13971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3: Create a controller file to perform CRUD operations</a:t>
            </a:r>
          </a:p>
          <a:p>
            <a:pPr lvl="1" algn="l" rtl="0">
              <a:buFont typeface="Courier New" panose="02070309020205020404" pitchFamily="49" charset="0"/>
              <a:buChar char="o"/>
              <a:defRPr/>
            </a:pPr>
            <a:r>
              <a:rPr lang="en-US" dirty="0"/>
              <a:t>Create: save()</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8" name="Google Shape;197;p25">
            <a:extLst>
              <a:ext uri="{FF2B5EF4-FFF2-40B4-BE49-F238E27FC236}">
                <a16:creationId xmlns:a16="http://schemas.microsoft.com/office/drawing/2014/main" id="{9882B887-B648-44A7-AB69-3307FCDAA271}"/>
              </a:ext>
            </a:extLst>
          </p:cNvPr>
          <p:cNvPicPr preferRelativeResize="0"/>
          <p:nvPr/>
        </p:nvPicPr>
        <p:blipFill>
          <a:blip r:embed="rId3">
            <a:alphaModFix/>
          </a:blip>
          <a:stretch>
            <a:fillRect/>
          </a:stretch>
        </p:blipFill>
        <p:spPr>
          <a:xfrm>
            <a:off x="8473440" y="4998769"/>
            <a:ext cx="13633931" cy="8256630"/>
          </a:xfrm>
          <a:prstGeom prst="rect">
            <a:avLst/>
          </a:prstGeom>
          <a:noFill/>
          <a:ln>
            <a:noFill/>
          </a:ln>
        </p:spPr>
      </p:pic>
    </p:spTree>
    <p:extLst>
      <p:ext uri="{BB962C8B-B14F-4D97-AF65-F5344CB8AC3E}">
        <p14:creationId xmlns:p14="http://schemas.microsoft.com/office/powerpoint/2010/main" val="12821008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find()</a:t>
            </a:r>
          </a:p>
          <a:p>
            <a:pPr algn="l" rtl="0">
              <a:buFont typeface="Courier New" panose="02070309020205020404" pitchFamily="49" charset="0"/>
              <a:buChar char="o"/>
              <a:defRPr/>
            </a:pPr>
            <a:endParaRPr lang="en-US"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05;p26">
            <a:extLst>
              <a:ext uri="{FF2B5EF4-FFF2-40B4-BE49-F238E27FC236}">
                <a16:creationId xmlns:a16="http://schemas.microsoft.com/office/drawing/2014/main" id="{246C5F93-9595-4306-88F1-27B19BC43B41}"/>
              </a:ext>
            </a:extLst>
          </p:cNvPr>
          <p:cNvPicPr preferRelativeResize="0"/>
          <p:nvPr/>
        </p:nvPicPr>
        <p:blipFill>
          <a:blip r:embed="rId3">
            <a:alphaModFix/>
          </a:blip>
          <a:stretch>
            <a:fillRect/>
          </a:stretch>
        </p:blipFill>
        <p:spPr>
          <a:xfrm>
            <a:off x="3209273" y="5375223"/>
            <a:ext cx="16328407" cy="5475657"/>
          </a:xfrm>
          <a:prstGeom prst="rect">
            <a:avLst/>
          </a:prstGeom>
          <a:noFill/>
          <a:ln>
            <a:noFill/>
          </a:ln>
        </p:spPr>
      </p:pic>
    </p:spTree>
    <p:extLst>
      <p:ext uri="{BB962C8B-B14F-4D97-AF65-F5344CB8AC3E}">
        <p14:creationId xmlns:p14="http://schemas.microsoft.com/office/powerpoint/2010/main" val="15375808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a:t>
            </a:r>
            <a:r>
              <a:rPr lang="en-US" dirty="0" err="1"/>
              <a:t>findOne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13;p27">
            <a:extLst>
              <a:ext uri="{FF2B5EF4-FFF2-40B4-BE49-F238E27FC236}">
                <a16:creationId xmlns:a16="http://schemas.microsoft.com/office/drawing/2014/main" id="{B8549BE1-57E7-46F8-98CC-DA1764EC07AA}"/>
              </a:ext>
            </a:extLst>
          </p:cNvPr>
          <p:cNvPicPr preferRelativeResize="0"/>
          <p:nvPr/>
        </p:nvPicPr>
        <p:blipFill>
          <a:blip r:embed="rId3">
            <a:alphaModFix/>
          </a:blip>
          <a:stretch>
            <a:fillRect/>
          </a:stretch>
        </p:blipFill>
        <p:spPr>
          <a:xfrm>
            <a:off x="3484836" y="5032046"/>
            <a:ext cx="17417830" cy="7282590"/>
          </a:xfrm>
          <a:prstGeom prst="rect">
            <a:avLst/>
          </a:prstGeom>
          <a:noFill/>
          <a:ln>
            <a:noFill/>
          </a:ln>
        </p:spPr>
      </p:pic>
    </p:spTree>
    <p:extLst>
      <p:ext uri="{BB962C8B-B14F-4D97-AF65-F5344CB8AC3E}">
        <p14:creationId xmlns:p14="http://schemas.microsoft.com/office/powerpoint/2010/main" val="4534653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7358380" cy="8256630"/>
          </a:xfrm>
          <a:prstGeom prst="rect">
            <a:avLst/>
          </a:prstGeom>
        </p:spPr>
        <p:txBody>
          <a:bodyPr/>
          <a:lstStyle/>
          <a:p>
            <a:pPr algn="l" rtl="0">
              <a:buFont typeface="Courier New" panose="02070309020205020404" pitchFamily="49" charset="0"/>
              <a:buChar char="o"/>
              <a:defRPr/>
            </a:pPr>
            <a:r>
              <a:rPr lang="en-US" dirty="0"/>
              <a:t>Update: update(), </a:t>
            </a:r>
            <a:r>
              <a:rPr lang="en-US" dirty="0" err="1"/>
              <a:t>updateOne</a:t>
            </a:r>
            <a:r>
              <a:rPr lang="en-US" dirty="0"/>
              <a:t>(), </a:t>
            </a:r>
            <a:r>
              <a:rPr lang="en-US" dirty="0" err="1"/>
              <a:t>updateMany</a:t>
            </a:r>
            <a:r>
              <a:rPr lang="en-US" dirty="0"/>
              <a:t>() or </a:t>
            </a:r>
            <a:r>
              <a:rPr lang="en-US" dirty="0" err="1"/>
              <a:t>findOneAndUpdate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sp>
        <p:nvSpPr>
          <p:cNvPr id="6" name="Google Shape;222;p28">
            <a:extLst>
              <a:ext uri="{FF2B5EF4-FFF2-40B4-BE49-F238E27FC236}">
                <a16:creationId xmlns:a16="http://schemas.microsoft.com/office/drawing/2014/main" id="{DB7C286A-0F79-44E6-B152-2A9216A4EC14}"/>
              </a:ext>
            </a:extLst>
          </p:cNvPr>
          <p:cNvSpPr txBox="1"/>
          <p:nvPr/>
        </p:nvSpPr>
        <p:spPr>
          <a:xfrm>
            <a:off x="9171727" y="4195250"/>
            <a:ext cx="14270146" cy="8119386"/>
          </a:xfrm>
          <a:prstGeom prst="rect">
            <a:avLst/>
          </a:prstGeom>
          <a:solidFill>
            <a:srgbClr val="292D3E"/>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dirty="0" err="1">
                <a:solidFill>
                  <a:srgbClr val="A6ACCD"/>
                </a:solidFill>
                <a:highlight>
                  <a:srgbClr val="292D3E"/>
                </a:highlight>
                <a:latin typeface="Courier New"/>
                <a:ea typeface="Courier New"/>
                <a:cs typeface="Courier New"/>
                <a:sym typeface="Courier New"/>
              </a:rPr>
              <a:t>app</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patch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t>
            </a:r>
            <a:r>
              <a:rPr lang="en-GB" sz="2000" dirty="0" err="1">
                <a:solidFill>
                  <a:srgbClr val="C3E88D"/>
                </a:solidFill>
                <a:highlight>
                  <a:srgbClr val="292D3E"/>
                </a:highlight>
                <a:latin typeface="Courier New"/>
                <a:ea typeface="Courier New"/>
                <a:cs typeface="Courier New"/>
                <a:sym typeface="Courier New"/>
              </a:rPr>
              <a:t>todos</a:t>
            </a:r>
            <a:r>
              <a:rPr lang="en-GB" sz="2000" dirty="0">
                <a:solidFill>
                  <a:srgbClr val="C3E88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async</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allowedUpdates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description</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title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author</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F07178"/>
                </a:solidFill>
                <a:highlight>
                  <a:srgbClr val="292D3E"/>
                </a:highlight>
                <a:latin typeface="Courier New"/>
                <a:ea typeface="Courier New"/>
                <a:cs typeface="Courier New"/>
                <a:sym typeface="Courier New"/>
              </a:rPr>
              <a:t>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Object</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keys</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every</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allowedUpdates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includes</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erro</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Invalid updates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anything not expected from the </a:t>
            </a:r>
            <a:r>
              <a:rPr lang="en-GB" sz="2000" i="1" dirty="0" err="1">
                <a:solidFill>
                  <a:srgbClr val="676E95"/>
                </a:solidFill>
                <a:highlight>
                  <a:srgbClr val="292D3E"/>
                </a:highlight>
                <a:latin typeface="Courier New"/>
                <a:ea typeface="Courier New"/>
                <a:cs typeface="Courier New"/>
                <a:sym typeface="Courier New"/>
              </a:rPr>
              <a:t>todos</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try</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findOne</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_id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req</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params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find id passed into the function</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forEach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[update]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update the values and keys dynamically</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save</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200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catch</a:t>
            </a:r>
            <a:r>
              <a:rPr lang="en-GB" sz="2000" dirty="0">
                <a:solidFill>
                  <a:srgbClr val="A6ACCD"/>
                </a:solidFill>
                <a:highlight>
                  <a:srgbClr val="292D3E"/>
                </a:highlight>
                <a:latin typeface="Courier New"/>
                <a:ea typeface="Courier New"/>
                <a:cs typeface="Courier New"/>
                <a:sym typeface="Courier New"/>
              </a:rPr>
              <a:t>(e)</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console</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error</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spcBef>
                <a:spcPts val="0"/>
              </a:spcBef>
              <a:spcAft>
                <a:spcPts val="0"/>
              </a:spcAft>
              <a:buNone/>
            </a:pPr>
            <a:endParaRPr sz="2000" dirty="0">
              <a:latin typeface="Trebuchet MS"/>
              <a:ea typeface="Trebuchet MS"/>
              <a:cs typeface="Trebuchet MS"/>
              <a:sym typeface="Trebuchet MS"/>
            </a:endParaRPr>
          </a:p>
        </p:txBody>
      </p:sp>
    </p:spTree>
    <p:extLst>
      <p:ext uri="{BB962C8B-B14F-4D97-AF65-F5344CB8AC3E}">
        <p14:creationId xmlns:p14="http://schemas.microsoft.com/office/powerpoint/2010/main" val="29344127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Delete: remove()</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30;p29">
            <a:extLst>
              <a:ext uri="{FF2B5EF4-FFF2-40B4-BE49-F238E27FC236}">
                <a16:creationId xmlns:a16="http://schemas.microsoft.com/office/drawing/2014/main" id="{EB1F6703-7E0A-45ED-8C86-7F25964A457F}"/>
              </a:ext>
            </a:extLst>
          </p:cNvPr>
          <p:cNvPicPr preferRelativeResize="0"/>
          <p:nvPr/>
        </p:nvPicPr>
        <p:blipFill>
          <a:blip r:embed="rId3">
            <a:alphaModFix/>
          </a:blip>
          <a:stretch>
            <a:fillRect/>
          </a:stretch>
        </p:blipFill>
        <p:spPr>
          <a:xfrm>
            <a:off x="6807223" y="4248504"/>
            <a:ext cx="16299900" cy="7731987"/>
          </a:xfrm>
          <a:prstGeom prst="rect">
            <a:avLst/>
          </a:prstGeom>
          <a:noFill/>
          <a:ln>
            <a:noFill/>
          </a:ln>
        </p:spPr>
      </p:pic>
    </p:spTree>
    <p:extLst>
      <p:ext uri="{BB962C8B-B14F-4D97-AF65-F5344CB8AC3E}">
        <p14:creationId xmlns:p14="http://schemas.microsoft.com/office/powerpoint/2010/main" val="2299784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499" y="1079500"/>
            <a:ext cx="13630377" cy="1435100"/>
          </a:xfrm>
          <a:prstGeom prst="rect">
            <a:avLst/>
          </a:prstGeom>
        </p:spPr>
        <p:txBody>
          <a:bodyPr>
            <a:normAutofit/>
          </a:bodyPr>
          <a:lstStyle/>
          <a:p>
            <a:pPr algn="l" rtl="0">
              <a:defRPr/>
            </a:pPr>
            <a:r>
              <a:rPr lang="en-US" dirty="0"/>
              <a:t>MongoDB and Node.js</a:t>
            </a:r>
            <a:endParaRPr dirty="0"/>
          </a:p>
        </p:txBody>
      </p:sp>
      <p:sp>
        <p:nvSpPr>
          <p:cNvPr id="3" name="عنصر نائب للصورة 2">
            <a:extLst>
              <a:ext uri="{FF2B5EF4-FFF2-40B4-BE49-F238E27FC236}">
                <a16:creationId xmlns:a16="http://schemas.microsoft.com/office/drawing/2014/main" id="{D192EEA8-3BE7-4C09-ADD4-C8E47039A83C}"/>
              </a:ext>
            </a:extLst>
          </p:cNvPr>
          <p:cNvSpPr>
            <a:spLocks noGrp="1"/>
          </p:cNvSpPr>
          <p:nvPr>
            <p:ph type="pic" sz="half" idx="22"/>
          </p:nvPr>
        </p:nvSpPr>
        <p:spPr/>
      </p:sp>
      <p:pic>
        <p:nvPicPr>
          <p:cNvPr id="8" name="Google Shape;164;p21">
            <a:extLst>
              <a:ext uri="{FF2B5EF4-FFF2-40B4-BE49-F238E27FC236}">
                <a16:creationId xmlns:a16="http://schemas.microsoft.com/office/drawing/2014/main" id="{7871DB20-6559-4736-81AB-F1485E3B8101}"/>
              </a:ext>
            </a:extLst>
          </p:cNvPr>
          <p:cNvPicPr preferRelativeResize="0"/>
          <p:nvPr/>
        </p:nvPicPr>
        <p:blipFill>
          <a:blip r:embed="rId3">
            <a:alphaModFix/>
          </a:blip>
          <a:stretch>
            <a:fillRect/>
          </a:stretch>
        </p:blipFill>
        <p:spPr>
          <a:xfrm>
            <a:off x="4416578" y="3364457"/>
            <a:ext cx="13137843" cy="7301943"/>
          </a:xfrm>
          <a:prstGeom prst="rect">
            <a:avLst/>
          </a:prstGeom>
          <a:noFill/>
          <a:ln>
            <a:noFill/>
          </a:ln>
        </p:spPr>
      </p:pic>
      <p:sp>
        <p:nvSpPr>
          <p:cNvPr id="9" name="Google Shape;165;p21">
            <a:extLst>
              <a:ext uri="{FF2B5EF4-FFF2-40B4-BE49-F238E27FC236}">
                <a16:creationId xmlns:a16="http://schemas.microsoft.com/office/drawing/2014/main" id="{2EB572B1-E0B2-4909-A505-DD88CF1AFC11}"/>
              </a:ext>
            </a:extLst>
          </p:cNvPr>
          <p:cNvSpPr txBox="1"/>
          <p:nvPr/>
        </p:nvSpPr>
        <p:spPr>
          <a:xfrm>
            <a:off x="3882939" y="11179615"/>
            <a:ext cx="16614622" cy="855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lumMod val="50000"/>
                  </a:schemeClr>
                </a:solidFill>
                <a:latin typeface="Trebuchet MS"/>
                <a:ea typeface="Trebuchet MS"/>
                <a:cs typeface="Trebuchet MS"/>
                <a:sym typeface="Trebuchet MS"/>
              </a:rPr>
              <a:t>Image source: https://www.mongodb.com/blog/post/the-modern-application-stack-part-2-using-mongodb-with-nodejs</a:t>
            </a:r>
            <a:endParaRPr dirty="0">
              <a:solidFill>
                <a:schemeClr val="tx1">
                  <a:lumMod val="50000"/>
                </a:schemeClr>
              </a:solidFill>
              <a:latin typeface="Trebuchet MS"/>
              <a:ea typeface="Trebuchet MS"/>
              <a:cs typeface="Trebuchet MS"/>
              <a:sym typeface="Trebuchet MS"/>
            </a:endParaRPr>
          </a:p>
        </p:txBody>
      </p:sp>
    </p:spTree>
    <p:extLst>
      <p:ext uri="{BB962C8B-B14F-4D97-AF65-F5344CB8AC3E}">
        <p14:creationId xmlns:p14="http://schemas.microsoft.com/office/powerpoint/2010/main" val="127543019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4: Connect to the database and execute appropriate CRUD operations</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graphicFrame>
        <p:nvGraphicFramePr>
          <p:cNvPr id="8" name="Google Shape;238;p30">
            <a:extLst>
              <a:ext uri="{FF2B5EF4-FFF2-40B4-BE49-F238E27FC236}">
                <a16:creationId xmlns:a16="http://schemas.microsoft.com/office/drawing/2014/main" id="{495F8FD7-706D-4584-B8C1-92D002245FC0}"/>
              </a:ext>
            </a:extLst>
          </p:cNvPr>
          <p:cNvGraphicFramePr/>
          <p:nvPr>
            <p:extLst>
              <p:ext uri="{D42A27DB-BD31-4B8C-83A1-F6EECF244321}">
                <p14:modId xmlns:p14="http://schemas.microsoft.com/office/powerpoint/2010/main" val="2360671336"/>
              </p:ext>
            </p:extLst>
          </p:nvPr>
        </p:nvGraphicFramePr>
        <p:xfrm>
          <a:off x="5743116" y="5360116"/>
          <a:ext cx="12901270" cy="6954520"/>
        </p:xfrm>
        <a:graphic>
          <a:graphicData uri="http://schemas.openxmlformats.org/drawingml/2006/table">
            <a:tbl>
              <a:tblPr>
                <a:noFill/>
              </a:tblPr>
              <a:tblGrid>
                <a:gridCol w="12901270">
                  <a:extLst>
                    <a:ext uri="{9D8B030D-6E8A-4147-A177-3AD203B41FA5}">
                      <a16:colId xmlns:a16="http://schemas.microsoft.com/office/drawing/2014/main" val="20000"/>
                    </a:ext>
                  </a:extLst>
                </a:gridCol>
              </a:tblGrid>
              <a:tr h="5796768">
                <a:tc>
                  <a:txBody>
                    <a:bodyPr/>
                    <a:lstStyle/>
                    <a:p>
                      <a:pPr algn="l"/>
                      <a:r>
                        <a:rPr lang="en-US" sz="3200" b="0" i="0" u="none" strike="noStrike" cap="none" spc="0" baseline="0" dirty="0">
                          <a:solidFill>
                            <a:schemeClr val="tx1"/>
                          </a:solidFill>
                          <a:effectLst/>
                          <a:uFillTx/>
                          <a:latin typeface="+mn-lt"/>
                          <a:ea typeface="+mn-ea"/>
                          <a:cs typeface="+mn-cs"/>
                          <a:sym typeface="Helvetica Neue"/>
                        </a:rPr>
                        <a:t>const mongoose = require('mongoose');</a:t>
                      </a:r>
                    </a:p>
                    <a:p>
                      <a:pPr algn="l"/>
                      <a:br>
                        <a:rPr lang="en-US" sz="3200" b="0" i="0" u="none" strike="noStrike" cap="none" spc="0" baseline="0" dirty="0">
                          <a:solidFill>
                            <a:schemeClr val="tx1"/>
                          </a:solidFill>
                          <a:effectLst/>
                          <a:uFillTx/>
                          <a:latin typeface="+mn-lt"/>
                          <a:ea typeface="+mn-ea"/>
                          <a:cs typeface="+mn-cs"/>
                          <a:sym typeface="Helvetica Neue"/>
                        </a:rPr>
                      </a:br>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a:solidFill>
                            <a:schemeClr val="tx1"/>
                          </a:solidFill>
                          <a:effectLst/>
                          <a:uFillTx/>
                          <a:latin typeface="+mn-lt"/>
                          <a:ea typeface="+mn-ea"/>
                          <a:cs typeface="+mn-cs"/>
                          <a:sym typeface="Helvetica Neue"/>
                        </a:rPr>
                        <a:t>const </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 '</a:t>
                      </a:r>
                      <a:r>
                        <a:rPr lang="en-US" sz="3200" b="0" i="0" u="none" strike="noStrike" cap="none" spc="0" baseline="0" dirty="0" err="1">
                          <a:solidFill>
                            <a:schemeClr val="tx1"/>
                          </a:solidFill>
                          <a:effectLst/>
                          <a:uFillTx/>
                          <a:latin typeface="+mn-lt"/>
                          <a:ea typeface="+mn-ea"/>
                          <a:cs typeface="+mn-cs"/>
                          <a:sym typeface="Helvetica Neue"/>
                        </a:rPr>
                        <a:t>mongodb</a:t>
                      </a:r>
                      <a:r>
                        <a:rPr lang="en-US" sz="3200" b="0" i="0" u="none" strike="noStrike" cap="none" spc="0" baseline="0" dirty="0">
                          <a:solidFill>
                            <a:schemeClr val="tx1"/>
                          </a:solidFill>
                          <a:effectLst/>
                          <a:uFillTx/>
                          <a:latin typeface="+mn-lt"/>
                          <a:ea typeface="+mn-ea"/>
                          <a:cs typeface="+mn-cs"/>
                          <a:sym typeface="Helvetica Neue"/>
                        </a:rPr>
                        <a:t>://hyperionDB:password@hyperion-shard-00-00-f78fc.m...';</a:t>
                      </a:r>
                    </a:p>
                    <a:p>
                      <a:pPr algn="l"/>
                      <a:r>
                        <a:rPr lang="en-US" sz="3200" b="0" i="0" u="none" strike="noStrike" cap="none" spc="0" baseline="0" dirty="0" err="1">
                          <a:solidFill>
                            <a:schemeClr val="tx1"/>
                          </a:solidFill>
                          <a:effectLst/>
                          <a:uFillTx/>
                          <a:latin typeface="+mn-lt"/>
                          <a:ea typeface="+mn-ea"/>
                          <a:cs typeface="+mn-cs"/>
                          <a:sym typeface="Helvetica Neue"/>
                        </a:rPr>
                        <a:t>mongoose.connect</a:t>
                      </a:r>
                      <a:r>
                        <a:rPr lang="en-US" sz="3200" b="0" i="0" u="none" strike="noStrike" cap="none" spc="0" baseline="0" dirty="0">
                          <a:solidFill>
                            <a:schemeClr val="tx1"/>
                          </a:solidFill>
                          <a:effectLst/>
                          <a:uFillTx/>
                          <a:latin typeface="+mn-lt"/>
                          <a:ea typeface="+mn-ea"/>
                          <a:cs typeface="+mn-cs"/>
                          <a:sym typeface="Helvetica Neue"/>
                        </a:rPr>
                        <a:t>(</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a:t>
                      </a:r>
                    </a:p>
                    <a:p>
                      <a:pPr algn="l"/>
                      <a:r>
                        <a:rPr lang="en-US" sz="3200" b="0" i="0" u="none" strike="noStrike" cap="none" spc="0" baseline="0" dirty="0" err="1">
                          <a:solidFill>
                            <a:schemeClr val="tx1"/>
                          </a:solidFill>
                          <a:effectLst/>
                          <a:uFillTx/>
                          <a:latin typeface="+mn-lt"/>
                          <a:ea typeface="+mn-ea"/>
                          <a:cs typeface="+mn-cs"/>
                          <a:sym typeface="Helvetica Neue"/>
                        </a:rPr>
                        <a:t>useNewUrlParser</a:t>
                      </a:r>
                      <a:r>
                        <a:rPr lang="en-US" sz="3200" b="0" i="0" u="none" strike="noStrike" cap="none" spc="0" baseline="0" dirty="0">
                          <a:solidFill>
                            <a:schemeClr val="tx1"/>
                          </a:solidFill>
                          <a:effectLst/>
                          <a:uFillTx/>
                          <a:latin typeface="+mn-lt"/>
                          <a:ea typeface="+mn-ea"/>
                          <a:cs typeface="+mn-cs"/>
                          <a:sym typeface="Helvetica Neue"/>
                        </a:rPr>
                        <a:t>: true, </a:t>
                      </a:r>
                      <a:r>
                        <a:rPr lang="en-US" sz="3200" b="0" i="0" u="none" strike="noStrike" cap="none" spc="0" baseline="0" dirty="0" err="1">
                          <a:solidFill>
                            <a:schemeClr val="tx1"/>
                          </a:solidFill>
                          <a:effectLst/>
                          <a:uFillTx/>
                          <a:latin typeface="+mn-lt"/>
                          <a:ea typeface="+mn-ea"/>
                          <a:cs typeface="+mn-cs"/>
                          <a:sym typeface="Helvetica Neue"/>
                        </a:rPr>
                        <a:t>useUnifiedTopology</a:t>
                      </a:r>
                      <a:r>
                        <a:rPr lang="en-US" sz="3200" b="0" i="0" u="none" strike="noStrike" cap="none" spc="0" baseline="0" dirty="0">
                          <a:solidFill>
                            <a:schemeClr val="tx1"/>
                          </a:solidFill>
                          <a:effectLst/>
                          <a:uFillTx/>
                          <a:latin typeface="+mn-lt"/>
                          <a:ea typeface="+mn-ea"/>
                          <a:cs typeface="+mn-cs"/>
                          <a:sym typeface="Helvetica Neue"/>
                        </a:rPr>
                        <a:t>: true</a:t>
                      </a:r>
                    </a:p>
                    <a:p>
                      <a:pPr algn="l"/>
                      <a:r>
                        <a:rPr lang="en-US" sz="3200" b="0" i="0" u="none" strike="noStrike" cap="none" spc="0" baseline="0" dirty="0">
                          <a:solidFill>
                            <a:schemeClr val="tx1"/>
                          </a:solidFill>
                          <a:effectLst/>
                          <a:uFillTx/>
                          <a:latin typeface="+mn-lt"/>
                          <a:ea typeface="+mn-ea"/>
                          <a:cs typeface="+mn-cs"/>
                          <a:sym typeface="Helvetica Neue"/>
                        </a:rPr>
                        <a:t>});</a:t>
                      </a:r>
                    </a:p>
                    <a:p>
                      <a:pPr algn="l"/>
                      <a:endParaRPr lang="en-US" sz="3200" b="0" i="0" u="none" strike="noStrike" cap="none" spc="0" baseline="0" dirty="0">
                        <a:solidFill>
                          <a:schemeClr val="tx1"/>
                        </a:solidFill>
                        <a:effectLst/>
                        <a:uFillTx/>
                        <a:latin typeface="+mn-lt"/>
                        <a:ea typeface="+mn-ea"/>
                        <a:cs typeface="+mn-cs"/>
                        <a:sym typeface="Helvetica Neue"/>
                      </a:endParaRPr>
                    </a:p>
                    <a:p>
                      <a:pPr algn="l"/>
                      <a:r>
                        <a:rPr lang="en-US" sz="3200" b="0" i="0" u="none" strike="noStrike" cap="none" spc="0" baseline="0" dirty="0">
                          <a:solidFill>
                            <a:schemeClr val="tx1"/>
                          </a:solidFill>
                          <a:effectLst/>
                          <a:uFillTx/>
                          <a:latin typeface="+mn-lt"/>
                          <a:ea typeface="+mn-ea"/>
                          <a:cs typeface="+mn-cs"/>
                          <a:sym typeface="Helvetica Neue"/>
                        </a:rPr>
                        <a:t>const connection = </a:t>
                      </a:r>
                      <a:r>
                        <a:rPr lang="en-US" sz="3200" b="0" i="0" u="none" strike="noStrike" cap="none" spc="0" baseline="0" dirty="0" err="1">
                          <a:solidFill>
                            <a:schemeClr val="tx1"/>
                          </a:solidFill>
                          <a:effectLst/>
                          <a:uFillTx/>
                          <a:latin typeface="+mn-lt"/>
                          <a:ea typeface="+mn-ea"/>
                          <a:cs typeface="+mn-cs"/>
                          <a:sym typeface="Helvetica Neue"/>
                        </a:rPr>
                        <a:t>mongoose.connection</a:t>
                      </a:r>
                      <a:endParaRPr lang="en-US" sz="3200" b="0" i="0" u="none" strike="noStrike" cap="none" spc="0" baseline="0" dirty="0">
                        <a:solidFill>
                          <a:schemeClr val="tx1"/>
                        </a:solidFill>
                        <a:effectLst/>
                        <a:uFillTx/>
                        <a:latin typeface="+mn-lt"/>
                        <a:ea typeface="+mn-ea"/>
                        <a:cs typeface="+mn-cs"/>
                        <a:sym typeface="Helvetica Neue"/>
                      </a:endParaRPr>
                    </a:p>
                    <a:p>
                      <a:pPr algn="l"/>
                      <a:r>
                        <a:rPr lang="en-US" sz="3200" b="0" i="0" u="none" strike="noStrike" cap="none" spc="0" baseline="0" dirty="0" err="1">
                          <a:solidFill>
                            <a:schemeClr val="tx1"/>
                          </a:solidFill>
                          <a:effectLst/>
                          <a:uFillTx/>
                          <a:latin typeface="+mn-lt"/>
                          <a:ea typeface="+mn-ea"/>
                          <a:cs typeface="+mn-cs"/>
                          <a:sym typeface="Helvetica Neue"/>
                        </a:rPr>
                        <a:t>connection.once</a:t>
                      </a:r>
                      <a:r>
                        <a:rPr lang="en-US" sz="3200" b="0" i="0" u="none" strike="noStrike" cap="none" spc="0" baseline="0" dirty="0">
                          <a:solidFill>
                            <a:schemeClr val="tx1"/>
                          </a:solidFill>
                          <a:effectLst/>
                          <a:uFillTx/>
                          <a:latin typeface="+mn-lt"/>
                          <a:ea typeface="+mn-ea"/>
                          <a:cs typeface="+mn-cs"/>
                          <a:sym typeface="Helvetica Neue"/>
                        </a:rPr>
                        <a:t>('open', () =&gt; console.log('Connected to DB'),</a:t>
                      </a:r>
                    </a:p>
                    <a:p>
                      <a:pPr algn="l"/>
                      <a:r>
                        <a:rPr lang="en-US" sz="3200" b="0" i="0" u="none" strike="noStrike" cap="none" spc="0" baseline="0" dirty="0" err="1">
                          <a:solidFill>
                            <a:schemeClr val="tx1"/>
                          </a:solidFill>
                          <a:effectLst/>
                          <a:uFillTx/>
                          <a:latin typeface="+mn-lt"/>
                          <a:ea typeface="+mn-ea"/>
                          <a:cs typeface="+mn-cs"/>
                          <a:sym typeface="Helvetica Neue"/>
                        </a:rPr>
                        <a:t>connection.on</a:t>
                      </a:r>
                      <a:r>
                        <a:rPr lang="en-US" sz="3200" b="0" i="0" u="none" strike="noStrike" cap="none" spc="0" baseline="0" dirty="0">
                          <a:solidFill>
                            <a:schemeClr val="tx1"/>
                          </a:solidFill>
                          <a:effectLst/>
                          <a:uFillTx/>
                          <a:latin typeface="+mn-lt"/>
                          <a:ea typeface="+mn-ea"/>
                          <a:cs typeface="+mn-cs"/>
                          <a:sym typeface="Helvetica Neue"/>
                        </a:rPr>
                        <a:t>('disconnected', () =&gt; console.log('mongo disconnected')),</a:t>
                      </a:r>
                    </a:p>
                    <a:p>
                      <a:pPr algn="l"/>
                      <a:r>
                        <a:rPr lang="en-US" sz="3200" b="0" i="0" u="none" strike="noStrike" cap="none" spc="0" baseline="0" dirty="0" err="1">
                          <a:solidFill>
                            <a:schemeClr val="tx1"/>
                          </a:solidFill>
                          <a:effectLst/>
                          <a:uFillTx/>
                          <a:latin typeface="+mn-lt"/>
                          <a:ea typeface="+mn-ea"/>
                          <a:cs typeface="+mn-cs"/>
                          <a:sym typeface="Helvetica Neue"/>
                        </a:rPr>
                        <a:t>connection.on</a:t>
                      </a:r>
                      <a:r>
                        <a:rPr lang="en-US" sz="3200" b="0" i="0" u="none" strike="noStrike" cap="none" spc="0" baseline="0" dirty="0">
                          <a:solidFill>
                            <a:schemeClr val="tx1"/>
                          </a:solidFill>
                          <a:effectLst/>
                          <a:uFillTx/>
                          <a:latin typeface="+mn-lt"/>
                          <a:ea typeface="+mn-ea"/>
                          <a:cs typeface="+mn-cs"/>
                          <a:sym typeface="Helvetica Neue"/>
                        </a:rPr>
                        <a:t>('error', err =&gt; {console.log('connection error', err)}))</a:t>
                      </a: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13378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It is recommended that your project is based on a </a:t>
            </a:r>
            <a:r>
              <a:rPr lang="en-US" dirty="0" err="1"/>
              <a:t>recognised</a:t>
            </a:r>
            <a:r>
              <a:rPr lang="en-US" dirty="0"/>
              <a:t> software architecture pattern</a:t>
            </a:r>
          </a:p>
          <a:p>
            <a:pPr algn="l" rtl="0">
              <a:defRPr/>
            </a:pPr>
            <a:r>
              <a:rPr lang="en-US" dirty="0"/>
              <a:t>A project structure that is based on the MVC architecture pattern:</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MongoDB and Express</a:t>
            </a:r>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46;p31">
            <a:extLst>
              <a:ext uri="{FF2B5EF4-FFF2-40B4-BE49-F238E27FC236}">
                <a16:creationId xmlns:a16="http://schemas.microsoft.com/office/drawing/2014/main" id="{E4DE4BB8-30B5-4F38-AA33-DD79E40F7EB3}"/>
              </a:ext>
            </a:extLst>
          </p:cNvPr>
          <p:cNvPicPr preferRelativeResize="0"/>
          <p:nvPr/>
        </p:nvPicPr>
        <p:blipFill>
          <a:blip r:embed="rId3">
            <a:alphaModFix/>
          </a:blip>
          <a:stretch>
            <a:fillRect/>
          </a:stretch>
        </p:blipFill>
        <p:spPr>
          <a:xfrm>
            <a:off x="13398502" y="4749115"/>
            <a:ext cx="7205978" cy="8256630"/>
          </a:xfrm>
          <a:prstGeom prst="rect">
            <a:avLst/>
          </a:prstGeom>
          <a:noFill/>
          <a:ln>
            <a:noFill/>
          </a:ln>
        </p:spPr>
      </p:pic>
    </p:spTree>
    <p:extLst>
      <p:ext uri="{BB962C8B-B14F-4D97-AF65-F5344CB8AC3E}">
        <p14:creationId xmlns:p14="http://schemas.microsoft.com/office/powerpoint/2010/main" val="19187753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xfrm>
            <a:off x="1780557" y="3193149"/>
            <a:ext cx="21407760" cy="8205375"/>
          </a:xfrm>
          <a:prstGeom prst="rect">
            <a:avLst/>
          </a:prstGeom>
        </p:spPr>
        <p:txBody>
          <a:bodyPr/>
          <a:lstStyle/>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Schema Design Best Practices: </a:t>
            </a:r>
            <a:r>
              <a:rPr lang="en-US" dirty="0">
                <a:hlinkClick r:id="rId2"/>
              </a:rPr>
              <a:t>https://www.youtube.com/watch?v=leNCfU5SYR8</a:t>
            </a:r>
            <a:endParaRPr lang="en-US" dirty="0"/>
          </a:p>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Crash Course - Schemas and Relationships: </a:t>
            </a:r>
            <a:r>
              <a:rPr lang="en-US" b="0" i="0" dirty="0">
                <a:effectLst/>
                <a:latin typeface="Roboto" panose="02000000000000000000" pitchFamily="2" charset="0"/>
                <a:hlinkClick r:id="rId3"/>
              </a:rPr>
              <a:t>https://www.youtube.com/watch?v=DdvhZj7SsEM</a:t>
            </a:r>
            <a:endParaRPr lang="en-US" dirty="0">
              <a:latin typeface="Roboto" panose="02000000000000000000" pitchFamily="2" charset="0"/>
            </a:endParaRPr>
          </a:p>
          <a:p>
            <a:pPr algn="l" rtl="0"/>
            <a:r>
              <a:rPr lang="en-US" b="0" i="0" dirty="0">
                <a:effectLst/>
                <a:latin typeface="Roboto" panose="02000000000000000000" pitchFamily="2" charset="0"/>
              </a:rPr>
              <a:t>Data Modeling with MongoDB: </a:t>
            </a:r>
            <a:r>
              <a:rPr lang="en-US" b="0" i="0" dirty="0">
                <a:effectLst/>
                <a:latin typeface="Roboto" panose="02000000000000000000" pitchFamily="2" charset="0"/>
                <a:hlinkClick r:id="rId4"/>
              </a:rPr>
              <a:t>https://www.youtube.com/watch?v=3GHZd0zv170</a:t>
            </a:r>
            <a:endParaRPr lang="en-US" b="0" i="0" dirty="0">
              <a:effectLst/>
              <a:latin typeface="Roboto" panose="02000000000000000000" pitchFamily="2" charset="0"/>
            </a:endParaRPr>
          </a:p>
          <a:p>
            <a:pPr algn="l" rtl="0"/>
            <a:r>
              <a:rPr lang="en-US" b="0" i="0" dirty="0">
                <a:effectLst/>
                <a:latin typeface="Roboto" panose="02000000000000000000" pitchFamily="2" charset="0"/>
              </a:rPr>
              <a:t>MongoDB Tutorial : </a:t>
            </a:r>
            <a:r>
              <a:rPr lang="en-US" b="0" i="0" dirty="0">
                <a:effectLst/>
                <a:latin typeface="Roboto" panose="02000000000000000000" pitchFamily="2" charset="0"/>
                <a:hlinkClick r:id="rId5"/>
              </a:rPr>
              <a:t>https://www.youtube.com/watch?v=9JZJsChpwKs</a:t>
            </a:r>
            <a:endParaRPr lang="en-US" dirty="0">
              <a:latin typeface="Roboto" panose="02000000000000000000" pitchFamily="2" charset="0"/>
            </a:endParaRPr>
          </a:p>
          <a:p>
            <a:pPr algn="l" rtl="0"/>
            <a:r>
              <a:rPr lang="en-US" b="0" i="0" dirty="0">
                <a:solidFill>
                  <a:srgbClr val="292929"/>
                </a:solidFill>
                <a:effectLst/>
                <a:latin typeface="fell"/>
              </a:rPr>
              <a:t>Create MongoDB database models in Node.js: </a:t>
            </a:r>
            <a:r>
              <a:rPr lang="en-US" b="0" i="0" dirty="0">
                <a:solidFill>
                  <a:srgbClr val="292929"/>
                </a:solidFill>
                <a:effectLst/>
                <a:latin typeface="fell"/>
                <a:hlinkClick r:id="rId6"/>
              </a:rPr>
              <a:t>https://javascript.plainenglish.io/node-js-models-and-database-3836f0c7f2da</a:t>
            </a:r>
            <a:br>
              <a:rPr lang="en-US" b="0" i="0" dirty="0">
                <a:solidFill>
                  <a:srgbClr val="000000"/>
                </a:solidFill>
                <a:effectLst/>
                <a:latin typeface="Roboto" panose="02000000000000000000" pitchFamily="2" charset="0"/>
              </a:rPr>
            </a:br>
            <a:endParaRPr lang="en-US" b="0" i="0" dirty="0">
              <a:effectLst/>
              <a:latin typeface="Roboto" panose="02000000000000000000" pitchFamily="2" charset="0"/>
            </a:endParaRPr>
          </a:p>
          <a:p>
            <a:pPr algn="l" rtl="0">
              <a:buSzTx/>
              <a:defRPr>
                <a:solidFill>
                  <a:srgbClr val="6B7076"/>
                </a:solidFill>
                <a:latin typeface="+mn-lt"/>
                <a:ea typeface="+mn-ea"/>
                <a:cs typeface="+mn-cs"/>
                <a:sym typeface="Helvetica Neue"/>
              </a:defRPr>
            </a:pPr>
            <a:endParaRPr lang="en-US" dirty="0"/>
          </a:p>
          <a:p>
            <a:pPr algn="l" rtl="0">
              <a:buSzTx/>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7"/>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8"/>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9"/>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Mongoose: </a:t>
            </a:r>
          </a:p>
          <a:p>
            <a:pPr lvl="1" algn="l" rtl="0">
              <a:buFont typeface="Courier New" panose="02070309020205020404" pitchFamily="49" charset="0"/>
              <a:buChar char="o"/>
              <a:defRPr/>
            </a:pPr>
            <a:r>
              <a:rPr lang="en-US" dirty="0"/>
              <a:t>Library that sits on top of the MongoDB driver and abstracts some of the boilerplate code for you</a:t>
            </a:r>
          </a:p>
          <a:p>
            <a:pPr lvl="1" algn="l" rtl="0">
              <a:buFont typeface="Courier New" panose="02070309020205020404" pitchFamily="49" charset="0"/>
              <a:buChar char="o"/>
              <a:defRPr/>
            </a:pPr>
            <a:r>
              <a:rPr lang="en-US" dirty="0"/>
              <a:t>Includes built-in typecasting, validation, query building and business logic hooks</a:t>
            </a:r>
          </a:p>
          <a:p>
            <a:pPr lvl="1" algn="l" rtl="0">
              <a:buFont typeface="Courier New" panose="02070309020205020404" pitchFamily="49" charset="0"/>
              <a:buChar char="o"/>
              <a:defRPr/>
            </a:pPr>
            <a:r>
              <a:rPr lang="en-US" dirty="0"/>
              <a:t>Object Data Model (ODM: a tool that allows the programmer to treat documents stored in databases as JavaScript objects)</a:t>
            </a:r>
          </a:p>
          <a:p>
            <a:pPr algn="l" rtl="0">
              <a:defRPr/>
            </a:pPr>
            <a:endParaRPr lang="en-US" dirty="0"/>
          </a:p>
          <a:p>
            <a:pPr algn="l" rtl="0">
              <a:defRPr/>
            </a:pPr>
            <a:endParaRPr lang="en-US" dirty="0"/>
          </a:p>
        </p:txBody>
      </p:sp>
      <p:sp>
        <p:nvSpPr>
          <p:cNvPr id="203" name="Slide Title"/>
          <p:cNvSpPr txBox="1">
            <a:spLocks noGrp="1"/>
          </p:cNvSpPr>
          <p:nvPr>
            <p:ph type="title"/>
          </p:nvPr>
        </p:nvSpPr>
        <p:spPr>
          <a:xfrm>
            <a:off x="1206499" y="1079500"/>
            <a:ext cx="15134713" cy="1435100"/>
          </a:xfrm>
          <a:prstGeom prst="rect">
            <a:avLst/>
          </a:prstGeom>
        </p:spPr>
        <p:txBody>
          <a:bodyPr>
            <a:normAutofit fontScale="90000"/>
          </a:bodyPr>
          <a:lstStyle/>
          <a:p>
            <a:pPr algn="l" rtl="0">
              <a:defRPr/>
            </a:pPr>
            <a:r>
              <a:rPr lang="en-US"/>
              <a:t>Mongoose</a:t>
            </a:r>
            <a:br>
              <a:rPr lang="en-US" dirty="0"/>
            </a:br>
            <a:endParaRPr dirty="0"/>
          </a:p>
        </p:txBody>
      </p:sp>
      <p:sp>
        <p:nvSpPr>
          <p:cNvPr id="3" name="عنصر نائب للصورة 2">
            <a:extLst>
              <a:ext uri="{FF2B5EF4-FFF2-40B4-BE49-F238E27FC236}">
                <a16:creationId xmlns:a16="http://schemas.microsoft.com/office/drawing/2014/main" id="{A5FD4366-398A-427F-96BC-3CAC5E514965}"/>
              </a:ext>
            </a:extLst>
          </p:cNvPr>
          <p:cNvSpPr>
            <a:spLocks noGrp="1"/>
          </p:cNvSpPr>
          <p:nvPr>
            <p:ph type="pic" sz="half" idx="22"/>
          </p:nvPr>
        </p:nvSpPr>
        <p:spPr/>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9779000" cy="8256630"/>
          </a:xfrm>
          <a:prstGeom prst="rect">
            <a:avLst/>
          </a:prstGeom>
        </p:spPr>
        <p:txBody>
          <a:bodyPr/>
          <a:lstStyle/>
          <a:p>
            <a:pPr marL="0" indent="0" algn="l" rtl="0">
              <a:buNone/>
              <a:defRPr/>
            </a:pPr>
            <a:r>
              <a:rPr lang="en-US" dirty="0"/>
              <a:t>What is a Schema?</a:t>
            </a:r>
          </a:p>
          <a:p>
            <a:pPr algn="l" rtl="0">
              <a:defRPr/>
            </a:pPr>
            <a:r>
              <a:rPr lang="en-US" dirty="0"/>
              <a:t>A schema is a JSON object that defines the </a:t>
            </a:r>
            <a:r>
              <a:rPr lang="en-US" dirty="0" err="1"/>
              <a:t>the</a:t>
            </a:r>
            <a:r>
              <a:rPr lang="en-US" dirty="0"/>
              <a:t> structure and contents of your data.</a:t>
            </a:r>
          </a:p>
          <a:p>
            <a:pPr algn="l" rtl="0">
              <a:defRPr/>
            </a:pPr>
            <a:r>
              <a:rPr lang="en-US" dirty="0"/>
              <a:t>Schemas represent types of data rather than specific values. supports many built-in schema types. These include primitives, like strings and numbers, as well as structural types, like objects and arrays, which you can combine to create schemas that represent custom object types.</a:t>
            </a:r>
          </a:p>
        </p:txBody>
      </p:sp>
      <p:sp>
        <p:nvSpPr>
          <p:cNvPr id="203" name="Slide Title"/>
          <p:cNvSpPr txBox="1">
            <a:spLocks noGrp="1"/>
          </p:cNvSpPr>
          <p:nvPr>
            <p:ph type="title"/>
          </p:nvPr>
        </p:nvSpPr>
        <p:spPr>
          <a:prstGeom prst="rect">
            <a:avLst/>
          </a:prstGeom>
        </p:spPr>
        <p:txBody>
          <a:bodyPr/>
          <a:lstStyle/>
          <a:p>
            <a:pPr algn="l" rtl="0">
              <a:defRPr/>
            </a:pPr>
            <a:r>
              <a:rPr lang="en-US" dirty="0"/>
              <a:t>Schemas</a:t>
            </a:r>
          </a:p>
        </p:txBody>
      </p:sp>
      <p:pic>
        <p:nvPicPr>
          <p:cNvPr id="5" name="صورة 4">
            <a:extLst>
              <a:ext uri="{FF2B5EF4-FFF2-40B4-BE49-F238E27FC236}">
                <a16:creationId xmlns:a16="http://schemas.microsoft.com/office/drawing/2014/main" id="{B20E9157-250C-4EAE-97F9-EA498813AAF1}"/>
              </a:ext>
            </a:extLst>
          </p:cNvPr>
          <p:cNvPicPr>
            <a:picLocks noChangeAspect="1"/>
          </p:cNvPicPr>
          <p:nvPr/>
        </p:nvPicPr>
        <p:blipFill rotWithShape="1">
          <a:blip r:embed="rId2"/>
          <a:srcRect l="43403" t="28062" r="36090" b="31792"/>
          <a:stretch/>
        </p:blipFill>
        <p:spPr>
          <a:xfrm>
            <a:off x="13213080" y="654499"/>
            <a:ext cx="10284231" cy="11850635"/>
          </a:xfrm>
          <a:prstGeom prst="rect">
            <a:avLst/>
          </a:prstGeom>
        </p:spPr>
      </p:pic>
    </p:spTree>
    <p:extLst>
      <p:ext uri="{BB962C8B-B14F-4D97-AF65-F5344CB8AC3E}">
        <p14:creationId xmlns:p14="http://schemas.microsoft.com/office/powerpoint/2010/main" val="42645126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4841220" cy="1435100"/>
          </a:xfrm>
          <a:prstGeom prst="rect">
            <a:avLst/>
          </a:prstGeom>
        </p:spPr>
        <p:txBody>
          <a:bodyPr>
            <a:normAutofit/>
          </a:bodyPr>
          <a:lstStyle/>
          <a:p>
            <a:pPr algn="l" rtl="0">
              <a:defRPr/>
            </a:pPr>
            <a:r>
              <a:rPr lang="en-US" dirty="0"/>
              <a:t>Different Schema </a:t>
            </a:r>
            <a:r>
              <a:rPr lang="en-US" dirty="0" err="1"/>
              <a:t>Approache</a:t>
            </a:r>
            <a:endParaRPr dirty="0"/>
          </a:p>
        </p:txBody>
      </p:sp>
      <p:sp>
        <p:nvSpPr>
          <p:cNvPr id="3" name="عنصر نائب للصورة 2">
            <a:extLst>
              <a:ext uri="{FF2B5EF4-FFF2-40B4-BE49-F238E27FC236}">
                <a16:creationId xmlns:a16="http://schemas.microsoft.com/office/drawing/2014/main" id="{1429B097-8AEF-4671-9B24-C512DD432862}"/>
              </a:ext>
            </a:extLst>
          </p:cNvPr>
          <p:cNvSpPr>
            <a:spLocks noGrp="1"/>
          </p:cNvSpPr>
          <p:nvPr>
            <p:ph type="pic" sz="half" idx="22"/>
          </p:nvPr>
        </p:nvSpPr>
        <p:spPr/>
      </p:sp>
      <p:pic>
        <p:nvPicPr>
          <p:cNvPr id="5" name="صورة 4">
            <a:extLst>
              <a:ext uri="{FF2B5EF4-FFF2-40B4-BE49-F238E27FC236}">
                <a16:creationId xmlns:a16="http://schemas.microsoft.com/office/drawing/2014/main" id="{8CBD67AF-B1E9-410F-8BCD-D3F8CED72FB2}"/>
              </a:ext>
            </a:extLst>
          </p:cNvPr>
          <p:cNvPicPr>
            <a:picLocks noChangeAspect="1"/>
          </p:cNvPicPr>
          <p:nvPr/>
        </p:nvPicPr>
        <p:blipFill rotWithShape="1">
          <a:blip r:embed="rId2"/>
          <a:srcRect l="37833" t="28062" r="18917" b="27556"/>
          <a:stretch/>
        </p:blipFill>
        <p:spPr>
          <a:xfrm>
            <a:off x="3977246" y="2621282"/>
            <a:ext cx="16792804" cy="9693354"/>
          </a:xfrm>
          <a:prstGeom prst="rect">
            <a:avLst/>
          </a:prstGeom>
        </p:spPr>
      </p:pic>
    </p:spTree>
    <p:extLst>
      <p:ext uri="{BB962C8B-B14F-4D97-AF65-F5344CB8AC3E}">
        <p14:creationId xmlns:p14="http://schemas.microsoft.com/office/powerpoint/2010/main" val="44487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795500" cy="1435100"/>
          </a:xfrm>
          <a:prstGeom prst="rect">
            <a:avLst/>
          </a:prstGeom>
        </p:spPr>
        <p:txBody>
          <a:bodyPr>
            <a:normAutofit/>
          </a:bodyPr>
          <a:lstStyle/>
          <a:p>
            <a:pPr algn="l" rtl="0">
              <a:defRPr/>
            </a:pPr>
            <a:r>
              <a:rPr lang="en-US" dirty="0"/>
              <a:t>Data type in MongoDB</a:t>
            </a:r>
            <a:endParaRPr dirty="0"/>
          </a:p>
        </p:txBody>
      </p:sp>
      <p:pic>
        <p:nvPicPr>
          <p:cNvPr id="3" name="صورة 2">
            <a:extLst>
              <a:ext uri="{FF2B5EF4-FFF2-40B4-BE49-F238E27FC236}">
                <a16:creationId xmlns:a16="http://schemas.microsoft.com/office/drawing/2014/main" id="{6A2913F1-8169-4DDE-834A-9808DAF2142F}"/>
              </a:ext>
            </a:extLst>
          </p:cNvPr>
          <p:cNvPicPr>
            <a:picLocks noChangeAspect="1"/>
          </p:cNvPicPr>
          <p:nvPr/>
        </p:nvPicPr>
        <p:blipFill rotWithShape="1">
          <a:blip r:embed="rId2"/>
          <a:srcRect l="43401" t="34667" r="20419" b="25555"/>
          <a:stretch/>
        </p:blipFill>
        <p:spPr>
          <a:xfrm>
            <a:off x="4792500" y="3164712"/>
            <a:ext cx="14795500" cy="9149924"/>
          </a:xfrm>
          <a:prstGeom prst="rect">
            <a:avLst/>
          </a:prstGeom>
        </p:spPr>
      </p:pic>
      <p:sp>
        <p:nvSpPr>
          <p:cNvPr id="5" name="عنصر نائب للصورة 4">
            <a:extLst>
              <a:ext uri="{FF2B5EF4-FFF2-40B4-BE49-F238E27FC236}">
                <a16:creationId xmlns:a16="http://schemas.microsoft.com/office/drawing/2014/main" id="{DBC9F653-A6D2-4F14-BD25-A6CA2E3E49F9}"/>
              </a:ext>
            </a:extLst>
          </p:cNvPr>
          <p:cNvSpPr>
            <a:spLocks noGrp="1"/>
          </p:cNvSpPr>
          <p:nvPr>
            <p:ph type="pic" sz="half" idx="22"/>
          </p:nvPr>
        </p:nvSpPr>
        <p:spPr/>
      </p:sp>
    </p:spTree>
    <p:extLst>
      <p:ext uri="{BB962C8B-B14F-4D97-AF65-F5344CB8AC3E}">
        <p14:creationId xmlns:p14="http://schemas.microsoft.com/office/powerpoint/2010/main" val="34054795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335532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50FE103D-5CB7-4954-BC0F-F2C3DA7C0DE1}"/>
              </a:ext>
            </a:extLst>
          </p:cNvPr>
          <p:cNvSpPr>
            <a:spLocks noGrp="1"/>
          </p:cNvSpPr>
          <p:nvPr>
            <p:ph type="pic" sz="half" idx="22"/>
          </p:nvPr>
        </p:nvSpPr>
        <p:spPr/>
      </p:sp>
      <p:pic>
        <p:nvPicPr>
          <p:cNvPr id="4" name="صورة 3">
            <a:extLst>
              <a:ext uri="{FF2B5EF4-FFF2-40B4-BE49-F238E27FC236}">
                <a16:creationId xmlns:a16="http://schemas.microsoft.com/office/drawing/2014/main" id="{BAB969C8-23E8-4D39-BBCF-7AF8C284F21D}"/>
              </a:ext>
            </a:extLst>
          </p:cNvPr>
          <p:cNvPicPr>
            <a:picLocks noChangeAspect="1"/>
          </p:cNvPicPr>
          <p:nvPr/>
        </p:nvPicPr>
        <p:blipFill rotWithShape="1">
          <a:blip r:embed="rId2"/>
          <a:srcRect l="36167" t="28062" r="14833" b="25408"/>
          <a:stretch/>
        </p:blipFill>
        <p:spPr>
          <a:xfrm>
            <a:off x="10985500" y="4328160"/>
            <a:ext cx="13132639" cy="7014878"/>
          </a:xfrm>
          <a:prstGeom prst="rect">
            <a:avLst/>
          </a:prstGeom>
        </p:spPr>
      </p:pic>
      <p:pic>
        <p:nvPicPr>
          <p:cNvPr id="7" name="صورة 6">
            <a:extLst>
              <a:ext uri="{FF2B5EF4-FFF2-40B4-BE49-F238E27FC236}">
                <a16:creationId xmlns:a16="http://schemas.microsoft.com/office/drawing/2014/main" id="{8268E79F-ED63-4916-AA8F-7E5D596C0ADA}"/>
              </a:ext>
            </a:extLst>
          </p:cNvPr>
          <p:cNvPicPr>
            <a:picLocks noChangeAspect="1"/>
          </p:cNvPicPr>
          <p:nvPr/>
        </p:nvPicPr>
        <p:blipFill rotWithShape="1">
          <a:blip r:embed="rId3"/>
          <a:srcRect l="39931" t="28453" r="15236" b="25777"/>
          <a:stretch/>
        </p:blipFill>
        <p:spPr>
          <a:xfrm>
            <a:off x="0" y="4328160"/>
            <a:ext cx="12215718" cy="7014878"/>
          </a:xfrm>
          <a:prstGeom prst="rect">
            <a:avLst/>
          </a:prstGeom>
        </p:spPr>
      </p:pic>
    </p:spTree>
    <p:extLst>
      <p:ext uri="{BB962C8B-B14F-4D97-AF65-F5344CB8AC3E}">
        <p14:creationId xmlns:p14="http://schemas.microsoft.com/office/powerpoint/2010/main" val="34947723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612620" cy="1435100"/>
          </a:xfrm>
          <a:prstGeom prst="rect">
            <a:avLst/>
          </a:prstGeom>
        </p:spPr>
        <p:txBody>
          <a:bodyPr>
            <a:normAutofit/>
          </a:bodyPr>
          <a:lstStyle/>
          <a:p>
            <a:pPr algn="l" rtl="0">
              <a:defRPr/>
            </a:pPr>
            <a:r>
              <a:rPr lang="en-US" dirty="0"/>
              <a:t>Relationship in MongoDB</a:t>
            </a:r>
            <a:endParaRPr dirty="0"/>
          </a:p>
        </p:txBody>
      </p:sp>
      <p:pic>
        <p:nvPicPr>
          <p:cNvPr id="3" name="صورة 2">
            <a:extLst>
              <a:ext uri="{FF2B5EF4-FFF2-40B4-BE49-F238E27FC236}">
                <a16:creationId xmlns:a16="http://schemas.microsoft.com/office/drawing/2014/main" id="{288E7120-723A-4F15-83CE-F2331DADFC62}"/>
              </a:ext>
            </a:extLst>
          </p:cNvPr>
          <p:cNvPicPr>
            <a:picLocks noChangeAspect="1"/>
          </p:cNvPicPr>
          <p:nvPr/>
        </p:nvPicPr>
        <p:blipFill rotWithShape="1">
          <a:blip r:embed="rId2"/>
          <a:srcRect l="37000" t="26648" r="15000" b="29789"/>
          <a:stretch/>
        </p:blipFill>
        <p:spPr>
          <a:xfrm>
            <a:off x="2406985" y="2514600"/>
            <a:ext cx="19570030" cy="9990534"/>
          </a:xfrm>
          <a:prstGeom prst="rect">
            <a:avLst/>
          </a:prstGeom>
        </p:spPr>
      </p:pic>
    </p:spTree>
    <p:extLst>
      <p:ext uri="{BB962C8B-B14F-4D97-AF65-F5344CB8AC3E}">
        <p14:creationId xmlns:p14="http://schemas.microsoft.com/office/powerpoint/2010/main" val="24429080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338300" cy="1435100"/>
          </a:xfrm>
          <a:prstGeom prst="rect">
            <a:avLst/>
          </a:prstGeom>
        </p:spPr>
        <p:txBody>
          <a:bodyPr>
            <a:normAutofit/>
          </a:bodyPr>
          <a:lstStyle/>
          <a:p>
            <a:pPr algn="l" rtl="0">
              <a:defRPr/>
            </a:pPr>
            <a:r>
              <a:rPr lang="en-US" dirty="0"/>
              <a:t>Relationship in MongoDB</a:t>
            </a:r>
            <a:endParaRPr dirty="0"/>
          </a:p>
        </p:txBody>
      </p:sp>
      <p:pic>
        <p:nvPicPr>
          <p:cNvPr id="4" name="صورة 3">
            <a:extLst>
              <a:ext uri="{FF2B5EF4-FFF2-40B4-BE49-F238E27FC236}">
                <a16:creationId xmlns:a16="http://schemas.microsoft.com/office/drawing/2014/main" id="{4CCE31EC-3FC4-4376-825D-844CB80DA1A5}"/>
              </a:ext>
            </a:extLst>
          </p:cNvPr>
          <p:cNvPicPr>
            <a:picLocks noChangeAspect="1"/>
          </p:cNvPicPr>
          <p:nvPr/>
        </p:nvPicPr>
        <p:blipFill rotWithShape="1">
          <a:blip r:embed="rId2"/>
          <a:srcRect l="36667" t="28062" r="16833" b="27185"/>
          <a:stretch/>
        </p:blipFill>
        <p:spPr>
          <a:xfrm>
            <a:off x="3295650" y="2840352"/>
            <a:ext cx="17792700" cy="9632410"/>
          </a:xfrm>
          <a:prstGeom prst="rect">
            <a:avLst/>
          </a:prstGeom>
        </p:spPr>
      </p:pic>
    </p:spTree>
    <p:extLst>
      <p:ext uri="{BB962C8B-B14F-4D97-AF65-F5344CB8AC3E}">
        <p14:creationId xmlns:p14="http://schemas.microsoft.com/office/powerpoint/2010/main" val="220504606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TotalTime>
  <Words>1697</Words>
  <Application>Microsoft Office PowerPoint</Application>
  <PresentationFormat>مخصص</PresentationFormat>
  <Paragraphs>150</Paragraphs>
  <Slides>22</Slides>
  <Notes>11</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22</vt:i4>
      </vt:variant>
    </vt:vector>
  </HeadingPairs>
  <TitlesOfParts>
    <vt:vector size="32" baseType="lpstr">
      <vt:lpstr>Arial</vt:lpstr>
      <vt:lpstr>Courier New</vt:lpstr>
      <vt:lpstr>fell</vt:lpstr>
      <vt:lpstr>Helvetica</vt:lpstr>
      <vt:lpstr>Helvetica Neue</vt:lpstr>
      <vt:lpstr>Helvetica Neue Medium</vt:lpstr>
      <vt:lpstr>Montserrat Light</vt:lpstr>
      <vt:lpstr>Roboto</vt:lpstr>
      <vt:lpstr>Trebuchet MS</vt:lpstr>
      <vt:lpstr>21_BasicWhite</vt:lpstr>
      <vt:lpstr>Database Interaction II </vt:lpstr>
      <vt:lpstr>MongoDB and Node.js</vt:lpstr>
      <vt:lpstr>Mongoose </vt:lpstr>
      <vt:lpstr>Schemas</vt:lpstr>
      <vt:lpstr>Different Schema Approache</vt:lpstr>
      <vt:lpstr>Data type in MongoDB</vt:lpstr>
      <vt:lpstr>Relationship in MongoDB</vt:lpstr>
      <vt:lpstr>Relationship in MongoDB</vt:lpstr>
      <vt:lpstr>Relationship in MongoDB</vt:lpstr>
      <vt:lpstr>Relationship in MongoDB</vt:lpstr>
      <vt:lpstr>Relationship in MongoDB</vt:lpstr>
      <vt:lpstr>Relationship in MongoDB</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MongoDB and Express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haneen nooh</dc:creator>
  <cp:lastModifiedBy>حنين نبيل  عبدالرحمن نوح</cp:lastModifiedBy>
  <cp:revision>19</cp:revision>
  <dcterms:modified xsi:type="dcterms:W3CDTF">2021-11-23T08:31:19Z</dcterms:modified>
</cp:coreProperties>
</file>